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257" r:id="rId2"/>
    <p:sldId id="328" r:id="rId3"/>
    <p:sldId id="320" r:id="rId4"/>
    <p:sldId id="329" r:id="rId5"/>
    <p:sldId id="319" r:id="rId6"/>
    <p:sldId id="330" r:id="rId7"/>
    <p:sldId id="294" r:id="rId8"/>
    <p:sldId id="295" r:id="rId9"/>
    <p:sldId id="322" r:id="rId10"/>
    <p:sldId id="296" r:id="rId11"/>
    <p:sldId id="334" r:id="rId12"/>
    <p:sldId id="297" r:id="rId13"/>
    <p:sldId id="323" r:id="rId14"/>
    <p:sldId id="324" r:id="rId15"/>
    <p:sldId id="300" r:id="rId16"/>
    <p:sldId id="301" r:id="rId17"/>
    <p:sldId id="302" r:id="rId18"/>
    <p:sldId id="303" r:id="rId19"/>
    <p:sldId id="331" r:id="rId20"/>
    <p:sldId id="304" r:id="rId21"/>
    <p:sldId id="305" r:id="rId22"/>
    <p:sldId id="306" r:id="rId23"/>
    <p:sldId id="307" r:id="rId24"/>
    <p:sldId id="332" r:id="rId25"/>
    <p:sldId id="309" r:id="rId26"/>
    <p:sldId id="313" r:id="rId27"/>
    <p:sldId id="326" r:id="rId28"/>
    <p:sldId id="333" r:id="rId29"/>
    <p:sldId id="327" r:id="rId30"/>
    <p:sldId id="318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65" d="100"/>
          <a:sy n="65" d="100"/>
        </p:scale>
        <p:origin x="1320" y="20"/>
      </p:cViewPr>
      <p:guideLst>
        <p:guide orient="horz" pos="720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140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DDD1A93-6762-41DF-88A8-3D0CC0F69F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63D1C33-2575-4DA2-8DD5-09AFBA2196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046A4B5F-F601-4002-9D43-B8FECEEE940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65E3C3AC-3FF5-440B-9004-D27FFC2D6A8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258A2CF8-0DFB-45E4-B447-65C8D6D199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CD31CF23-95EC-44EE-BC6D-73FDBFE3E2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73DDC611-A389-4B96-8FAB-0590FD240ED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1029">
            <a:extLst>
              <a:ext uri="{FF2B5EF4-FFF2-40B4-BE49-F238E27FC236}">
                <a16:creationId xmlns:a16="http://schemas.microsoft.com/office/drawing/2014/main" id="{3758A1D7-189A-43C9-B04E-AB478F260D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1030">
            <a:extLst>
              <a:ext uri="{FF2B5EF4-FFF2-40B4-BE49-F238E27FC236}">
                <a16:creationId xmlns:a16="http://schemas.microsoft.com/office/drawing/2014/main" id="{BF63EF32-4F3B-46BD-9D27-C7BC636ABC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1031">
            <a:extLst>
              <a:ext uri="{FF2B5EF4-FFF2-40B4-BE49-F238E27FC236}">
                <a16:creationId xmlns:a16="http://schemas.microsoft.com/office/drawing/2014/main" id="{3180756E-0053-4667-91B3-35D734BCF4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9BB4CEB-29D6-4396-BEA4-17C3ACD075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760AAF5-F355-475D-B0AC-CC67EB8F43D2}" type="slidenum">
              <a:rPr lang="en-US" altLang="en-US" sz="1200" b="0" smtClean="0"/>
              <a:pPr/>
              <a:t>1</a:t>
            </a:fld>
            <a:endParaRPr lang="en-US" altLang="en-US" sz="1200" b="0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A7D6A9C-3D0D-46D7-87EC-8AC075722F71}" type="slidenum">
              <a:rPr lang="en-US" altLang="en-US" sz="1200" b="0" smtClean="0"/>
              <a:pPr/>
              <a:t>13</a:t>
            </a:fld>
            <a:endParaRPr lang="en-US" altLang="en-US" sz="1200" b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2996015-0117-4AF2-BFED-F14EA96B6AA1}" type="slidenum">
              <a:rPr lang="en-US" altLang="en-US" sz="1200" b="0" smtClean="0"/>
              <a:pPr/>
              <a:t>14</a:t>
            </a:fld>
            <a:endParaRPr lang="en-US" altLang="en-US" sz="1200" b="0" smtClean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360ACED-013F-4636-AB24-2E94EABCEB84}" type="slidenum">
              <a:rPr lang="en-US" altLang="en-US" sz="1200" b="0" smtClean="0"/>
              <a:pPr/>
              <a:t>15</a:t>
            </a:fld>
            <a:endParaRPr lang="en-US" altLang="en-US" sz="1200" b="0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A59EA19-5CAA-4ABA-A4E1-D602BB0B3BB9}" type="slidenum">
              <a:rPr lang="en-US" altLang="en-US" sz="1200" b="0" smtClean="0"/>
              <a:pPr/>
              <a:t>16</a:t>
            </a:fld>
            <a:endParaRPr lang="en-US" altLang="en-US" sz="1200" b="0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F3CDF38-0788-40B4-B77B-DC1B6036139C}" type="slidenum">
              <a:rPr lang="en-US" altLang="en-US" sz="1200" b="0" smtClean="0"/>
              <a:pPr/>
              <a:t>17</a:t>
            </a:fld>
            <a:endParaRPr lang="en-US" altLang="en-US" sz="1200" b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20DE54-44B4-4719-842E-8EEBA0960583}" type="slidenum">
              <a:rPr lang="en-US" altLang="en-US" sz="1200" b="0" smtClean="0"/>
              <a:pPr/>
              <a:t>18</a:t>
            </a:fld>
            <a:endParaRPr lang="en-US" altLang="en-US" sz="1200" b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19B39EA-A635-405C-A529-91DD0C5809DE}" type="slidenum">
              <a:rPr lang="en-US" altLang="en-US" sz="1200" b="0" smtClean="0"/>
              <a:pPr/>
              <a:t>20</a:t>
            </a:fld>
            <a:endParaRPr lang="en-US" altLang="en-US" sz="1200" b="0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F84E0B2-3161-490B-87EB-189D781DFBF9}" type="slidenum">
              <a:rPr lang="en-US" altLang="en-US" sz="1200" b="0" smtClean="0"/>
              <a:pPr/>
              <a:t>21</a:t>
            </a:fld>
            <a:endParaRPr lang="en-US" altLang="en-US" sz="1200" b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3A546746-2601-4D43-B1D3-BCEB6C4A0AED}" type="slidenum">
              <a:rPr lang="en-US" altLang="en-US" sz="1200" b="0" smtClean="0"/>
              <a:pPr/>
              <a:t>22</a:t>
            </a:fld>
            <a:endParaRPr lang="en-US" altLang="en-US" sz="1200" b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2EFDA62-F20C-4961-A9E3-AC47E2046C80}" type="slidenum">
              <a:rPr lang="en-US" altLang="en-US" sz="1200" b="0" smtClean="0"/>
              <a:pPr/>
              <a:t>23</a:t>
            </a:fld>
            <a:endParaRPr lang="en-US" altLang="en-US" sz="1200" b="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CCE98D90-2078-43CC-9706-09C218D0340F}" type="slidenum">
              <a:rPr lang="en-US" altLang="en-US" sz="1200" b="0" smtClean="0"/>
              <a:pPr/>
              <a:t>3</a:t>
            </a:fld>
            <a:endParaRPr lang="en-US" altLang="en-US" sz="1200" b="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3A9EA22-C056-4A1A-9B4E-C9D0DB14BB5C}" type="slidenum">
              <a:rPr lang="en-US" altLang="en-US" sz="1200" b="0"/>
              <a:pPr/>
              <a:t>24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3182865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BFBA202-ADD8-451C-93CB-5D289EFBB14D}" type="slidenum">
              <a:rPr lang="en-US" altLang="en-US" sz="1200" b="0" smtClean="0"/>
              <a:pPr/>
              <a:t>25</a:t>
            </a:fld>
            <a:endParaRPr lang="en-US" altLang="en-US" sz="1200" b="0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4B193F3-7658-47A9-8BF5-CD4616287452}" type="slidenum">
              <a:rPr lang="en-US" altLang="en-US" sz="1200" b="0" smtClean="0"/>
              <a:pPr/>
              <a:t>26</a:t>
            </a:fld>
            <a:endParaRPr lang="en-US" altLang="en-US" sz="1200" b="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B4200867-6BEB-40D2-B7AF-F13257933DEA}" type="slidenum">
              <a:rPr lang="en-US" altLang="en-US" sz="1200" b="0" smtClean="0"/>
              <a:pPr/>
              <a:t>27</a:t>
            </a:fld>
            <a:endParaRPr lang="en-US" altLang="en-US" sz="1200" b="0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9FAB68-B4C6-4AE8-99DB-AD6B293A38BF}" type="slidenum">
              <a:rPr lang="en-US" altLang="en-US" sz="1200" b="0"/>
              <a:pPr/>
              <a:t>28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26432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30C0AEEE-DBDD-4AE9-AD87-024D25FAFF4A}" type="slidenum">
              <a:rPr lang="en-US" altLang="en-US" sz="1200" b="0" smtClean="0"/>
              <a:pPr/>
              <a:t>29</a:t>
            </a:fld>
            <a:endParaRPr lang="en-US" altLang="en-US" sz="1200" b="0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0CF31E7-34CE-48F5-A1A1-11534DF8AB8B}" type="slidenum">
              <a:rPr lang="en-US" altLang="en-US" sz="1200" b="0" smtClean="0"/>
              <a:pPr/>
              <a:t>30</a:t>
            </a:fld>
            <a:endParaRPr lang="en-US" altLang="en-US" sz="1200" b="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9A22EC8-95F2-4E4A-B307-F88DE44A4AD1}" type="slidenum">
              <a:rPr lang="en-US" altLang="en-US" sz="1200" b="0" smtClean="0"/>
              <a:pPr/>
              <a:t>5</a:t>
            </a:fld>
            <a:endParaRPr lang="en-US" altLang="en-US" sz="1200" b="0" smtClean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302AC00B-A1F2-49BD-A79C-4EE2FC45DBEC}" type="slidenum">
              <a:rPr lang="en-US" altLang="en-US" sz="1200" b="0" smtClean="0"/>
              <a:pPr/>
              <a:t>7</a:t>
            </a:fld>
            <a:endParaRPr lang="en-US" altLang="en-US" sz="1200" b="0" smtClean="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BA5A537-53E2-41B0-BDAB-A464345DFF2A}" type="slidenum">
              <a:rPr lang="en-US" altLang="en-US" sz="1200" b="0" smtClean="0"/>
              <a:pPr/>
              <a:t>8</a:t>
            </a:fld>
            <a:endParaRPr lang="en-US" altLang="en-US" sz="1200" b="0" smtClean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47CFF660-6857-424C-B6F6-EF1D4ECE99AA}" type="slidenum">
              <a:rPr lang="en-US" altLang="en-US" sz="1200" b="0" smtClean="0"/>
              <a:pPr/>
              <a:t>9</a:t>
            </a:fld>
            <a:endParaRPr lang="en-US" altLang="en-US" sz="1200" b="0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EDE0047-5948-43C5-AA61-06E2F99B8AB8}" type="slidenum">
              <a:rPr lang="en-US" altLang="en-US" sz="1200" b="0" smtClean="0"/>
              <a:pPr/>
              <a:t>10</a:t>
            </a:fld>
            <a:endParaRPr lang="en-US" altLang="en-US" sz="1200" b="0" smtClean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D1ED710-2DA4-412D-ACEE-E2C082FA6DB1}" type="slidenum">
              <a:rPr lang="en-US" altLang="en-US" sz="1200" b="0"/>
              <a:pPr/>
              <a:t>11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963947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C032835D-8D71-4E09-8DFF-E3B82884E665}" type="slidenum">
              <a:rPr lang="en-US" altLang="en-US" sz="1200" b="0" smtClean="0"/>
              <a:pPr/>
              <a:t>12</a:t>
            </a:fld>
            <a:endParaRPr lang="en-US" altLang="en-US" sz="1200" b="0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701675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11430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defRPr sz="32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60C891-4334-4D7F-B7B2-0DC217C8D4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33C09B-3955-4229-A855-D30E683A55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2771BC-4293-458E-BAC2-72A9CAF92C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32F89-B600-4CB9-A933-653B350FD7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434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2AB4B-6B77-44FE-B18C-042626F9AB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028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6513" y="1825625"/>
            <a:ext cx="2128837" cy="4351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825625"/>
            <a:ext cx="6234113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8749C-435A-44B9-B38B-955924EC59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91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rtwork Horizon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6335319"/>
            <a:ext cx="9144000" cy="522681"/>
          </a:xfr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>
            <a:lvl1pPr marL="0" indent="0">
              <a:buSzPct val="75000"/>
              <a:buFontTx/>
              <a:buNone/>
              <a:defRPr sz="1200" b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2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D80DA-C1A4-4109-99B6-CDDB651B3F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63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98182-00FC-4A07-9802-F6294EE4DD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16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006FB-13CE-438A-9008-72A2A5EBC1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9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A89ED-ECCA-469E-8739-B5A8B468C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76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43CD9-0817-4BED-AB66-33B58F64FB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22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0E8A57-F756-4DB4-AEB2-BA7AD829AD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433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B0EC0-B9A3-4C2C-8D98-FEE46FD9FA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43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37091-B3C6-4E99-B243-46369187B6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53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5486400"/>
            <a:ext cx="7772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9ADE62F-0A4D-47B0-B2E9-739380CEBAD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5532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F84ED5A-1F99-4722-B3D8-B8E66A2887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4FA5BC2B-7BE6-4E4C-962C-3D4C3E0985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5532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C4D7C0E5-B6F0-48CF-8633-F5F1E6CA1D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Garamond" panose="020204040303010108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Garamond" panose="020204040303010108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Garamond" panose="020204040303010108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Garamond" panose="020204040303010108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BCD350-3795-4377-95CF-B04F3BE7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90F63-A3E5-4B4C-8031-085AC54A6405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52600" y="609600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30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604838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en-US" altLang="en-US" sz="4000" smtClean="0"/>
              <a:t>The Islamic World: 622-1575 CE</a:t>
            </a:r>
          </a:p>
        </p:txBody>
      </p:sp>
      <p:pic>
        <p:nvPicPr>
          <p:cNvPr id="7173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9312C9-A115-4D2E-A049-AEC70068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CEF1F4-8D70-40C9-8A99-0E39221A45DD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15037"/>
            <a:ext cx="7162800" cy="707886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Aerial view of the Great Mosque, Damascus, Syria, 706–715.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8ACCFC3-9111-4A1F-A10D-A9EF77D96F92}" type="slidenum">
              <a:rPr lang="en-US" altLang="en-US" sz="1400" b="0">
                <a:latin typeface="Garamond" panose="02020404030301010803" pitchFamily="18" charset="0"/>
              </a:rPr>
              <a:pPr/>
              <a:t>11</a:t>
            </a:fld>
            <a:endParaRPr lang="en-US" altLang="en-US" sz="1400" b="0">
              <a:latin typeface="Garamond" panose="02020404030301010803" pitchFamily="18" charset="0"/>
            </a:endParaRPr>
          </a:p>
        </p:txBody>
      </p:sp>
      <p:sp>
        <p:nvSpPr>
          <p:cNvPr id="2253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9131" y="5277465"/>
            <a:ext cx="8991600" cy="707886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Detail </a:t>
            </a:r>
            <a:r>
              <a:rPr lang="en-US" altLang="en-US" sz="2000" b="1" dirty="0" smtClean="0"/>
              <a:t>of a mosaic in the courtyard arcade of the Great Mosque, Damascus, Syria, 706–715.</a:t>
            </a:r>
          </a:p>
        </p:txBody>
      </p:sp>
      <p:pic>
        <p:nvPicPr>
          <p:cNvPr id="22532" name="Picture 1" descr="fig_10-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250"/>
            <a:ext cx="9153525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8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29EF58-21CE-4D73-A9E1-BBD8D919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8D08E-76EC-442B-A24E-16BA0A9C3F75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" y="76200"/>
            <a:ext cx="3124200" cy="1323439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Detail of a mosaic in the courtyard arcade of the Great Mosque, Damascus, Syria, 706–715.</a:t>
            </a:r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6000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6028EE-9D5A-496E-9F0C-9E2ED67A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C31F1-FC46-47C8-9685-2422672088DE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title"/>
          </p:nvPr>
        </p:nvSpPr>
        <p:spPr>
          <a:xfrm>
            <a:off x="-12290" y="6229290"/>
            <a:ext cx="7556090" cy="707886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Hypostyle hall, Great Mosque, Damascus, c. 706.  Patron: al-</a:t>
            </a:r>
            <a:r>
              <a:rPr lang="en-US" altLang="en-US" sz="2000" b="1" dirty="0" err="1" smtClean="0"/>
              <a:t>Walid</a:t>
            </a:r>
            <a:endParaRPr lang="en-US" altLang="en-US" sz="2000" b="1" dirty="0" smtClean="0"/>
          </a:p>
        </p:txBody>
      </p:sp>
      <p:pic>
        <p:nvPicPr>
          <p:cNvPr id="23556" name="Picture 4" descr="isl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"/>
            <a:ext cx="4712110" cy="59021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D52020A-C654-44A0-BE1E-52447449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DCA15-5A7F-44D7-B5D8-A99DBF1D601A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" y="6457890"/>
            <a:ext cx="7772400" cy="400110"/>
          </a:xfrm>
        </p:spPr>
        <p:txBody>
          <a:bodyPr/>
          <a:lstStyle/>
          <a:p>
            <a:pPr eaLnBrk="1" hangingPunct="1"/>
            <a:r>
              <a:rPr lang="en-US" altLang="en-US" sz="2000" b="1" dirty="0" err="1" smtClean="0"/>
              <a:t>Mihrab</a:t>
            </a:r>
            <a:r>
              <a:rPr lang="en-US" altLang="en-US" sz="2000" b="1" dirty="0" smtClean="0"/>
              <a:t> and </a:t>
            </a:r>
            <a:r>
              <a:rPr lang="en-US" altLang="en-US" sz="2000" b="1" dirty="0" err="1" smtClean="0"/>
              <a:t>Minbar</a:t>
            </a:r>
            <a:r>
              <a:rPr lang="en-US" altLang="en-US" sz="2000" b="1" dirty="0" smtClean="0"/>
              <a:t>, hypostyle hall, Great Mosque, Damascus</a:t>
            </a:r>
          </a:p>
        </p:txBody>
      </p:sp>
      <p:pic>
        <p:nvPicPr>
          <p:cNvPr id="25604" name="Picture 4" descr="isl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42" y="107125"/>
            <a:ext cx="7086600" cy="62021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2DE70FF-FA70-416B-A24A-5CCE626AD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A6D803-5943-41FD-BA97-C04EE62EA932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72200"/>
            <a:ext cx="7772400" cy="400110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Aerial view of the Great Mosque, </a:t>
            </a:r>
            <a:r>
              <a:rPr lang="en-US" altLang="en-US" sz="2000" b="1" dirty="0" err="1" smtClean="0"/>
              <a:t>Kairouan</a:t>
            </a:r>
            <a:r>
              <a:rPr lang="en-US" altLang="en-US" sz="2000" b="1" dirty="0" smtClean="0"/>
              <a:t>, Tunisia, ca. 836–875.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86800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AB31D1-EC31-4F8D-828C-950E7068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4C8AE-55DA-42A7-8C6A-9FA23024D219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309" y="152400"/>
            <a:ext cx="3451225" cy="1015663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Plan of the Great Mosque, </a:t>
            </a:r>
            <a:r>
              <a:rPr lang="en-US" altLang="en-US" sz="2000" b="1" dirty="0" err="1" smtClean="0"/>
              <a:t>Kairouan</a:t>
            </a:r>
            <a:r>
              <a:rPr lang="en-US" altLang="en-US" sz="2000" b="1" dirty="0" smtClean="0"/>
              <a:t>, Tunisia, ca. 836–875.</a:t>
            </a:r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0"/>
            <a:ext cx="5432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157A16-BC14-482C-852F-E8EDC83E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9AF55-4D32-4F0F-BF6E-2154313CDCB5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3581400" cy="1015663"/>
          </a:xfrm>
        </p:spPr>
        <p:txBody>
          <a:bodyPr/>
          <a:lstStyle/>
          <a:p>
            <a:pPr eaLnBrk="1" hangingPunct="1"/>
            <a:r>
              <a:rPr lang="en-US" altLang="en-US" sz="2000" b="1" dirty="0" err="1" smtClean="0"/>
              <a:t>Malwiya</a:t>
            </a:r>
            <a:r>
              <a:rPr lang="en-US" altLang="en-US" sz="2000" b="1" dirty="0" smtClean="0"/>
              <a:t> minaret of the Great Mosque, Samarra, Iraq, 848–852</a:t>
            </a:r>
            <a:r>
              <a:rPr lang="en-US" altLang="en-US" sz="1800" b="1" dirty="0" smtClean="0"/>
              <a:t>.</a:t>
            </a: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0"/>
            <a:ext cx="5143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8421F85-37BD-4285-9F60-6009B0A2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FC07A8-BF44-44BF-BE9D-ED2418C87D83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248400"/>
            <a:ext cx="8458200" cy="707886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Mausoleum of the </a:t>
            </a:r>
            <a:r>
              <a:rPr lang="en-US" altLang="en-US" sz="2000" b="1" dirty="0" err="1" smtClean="0"/>
              <a:t>Samanids</a:t>
            </a:r>
            <a:r>
              <a:rPr lang="en-US" altLang="en-US" sz="2000" b="1" dirty="0" smtClean="0"/>
              <a:t>, Bukhara, Uzbekistan, early tenth century.</a:t>
            </a: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640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0" y="5486400"/>
            <a:ext cx="9296400" cy="707886"/>
          </a:xfrm>
        </p:spPr>
        <p:txBody>
          <a:bodyPr/>
          <a:lstStyle/>
          <a:p>
            <a:r>
              <a:rPr lang="en-US" altLang="en-US" sz="2000" b="1" dirty="0" smtClean="0"/>
              <a:t>Aerial </a:t>
            </a:r>
            <a:r>
              <a:rPr lang="en-US" altLang="en-US" sz="2000" b="1" dirty="0" smtClean="0"/>
              <a:t>view of the Great Mosque (looking east), Córdoba, Spain, 8</a:t>
            </a:r>
            <a:r>
              <a:rPr lang="en-US" altLang="en-US" sz="2000" b="1" baseline="30000" dirty="0" smtClean="0"/>
              <a:t>th</a:t>
            </a:r>
            <a:r>
              <a:rPr lang="en-US" altLang="en-US" sz="2000" b="1" dirty="0" smtClean="0"/>
              <a:t> to 10</a:t>
            </a:r>
            <a:r>
              <a:rPr lang="en-US" altLang="en-US" sz="2000" b="1" baseline="30000" dirty="0" smtClean="0"/>
              <a:t>th</a:t>
            </a:r>
            <a:r>
              <a:rPr lang="en-US" altLang="en-US" sz="2000" b="1" dirty="0" smtClean="0"/>
              <a:t> centuries; rededicated as the Cathedral of Saint Mary, 1236.</a:t>
            </a:r>
          </a:p>
        </p:txBody>
      </p:sp>
      <p:sp>
        <p:nvSpPr>
          <p:cNvPr id="5120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553200"/>
            <a:ext cx="1905000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0C88724-30D2-4318-95C5-1B4D2DB77DA0}" type="slidenum">
              <a:rPr lang="en-US" altLang="en-US" sz="1400" b="0">
                <a:latin typeface="Garamond" panose="02020404030301010803" pitchFamily="18" charset="0"/>
              </a:rPr>
              <a:pPr/>
              <a:t>19</a:t>
            </a:fld>
            <a:endParaRPr lang="en-US" altLang="en-US" sz="1400" b="0">
              <a:latin typeface="Garamond" panose="02020404030301010803" pitchFamily="18" charset="0"/>
            </a:endParaRPr>
          </a:p>
        </p:txBody>
      </p:sp>
      <p:pic>
        <p:nvPicPr>
          <p:cNvPr id="51203" name="Picture 1" descr="fig_co-1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14070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7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3540"/>
            <a:ext cx="9144000" cy="5722938"/>
          </a:xfrm>
        </p:spPr>
        <p:txBody>
          <a:bodyPr/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Islam means to submit to God. The religion arose in Saudi Arabia in the early 7</a:t>
            </a:r>
            <a:r>
              <a:rPr lang="en-US" altLang="en-US" sz="2400" b="1" baseline="30000" dirty="0" smtClean="0"/>
              <a:t>th</a:t>
            </a:r>
            <a:r>
              <a:rPr lang="en-US" altLang="en-US" sz="2400" b="1" dirty="0" smtClean="0"/>
              <a:t> c. CE. Before the advent of Islam, the people of this region were polytheistic.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Muhammad (570-632 CE) recognized as the final prophet of God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Religion of the Book: Koran (means Recitations).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5 Pillars of Faith:</a:t>
            </a:r>
          </a:p>
          <a:p>
            <a:pPr marL="1428750" lvl="2" indent="-571500"/>
            <a:r>
              <a:rPr lang="en-US" altLang="en-US" sz="2400" b="1" dirty="0" smtClean="0"/>
              <a:t>Profess faith in one God.</a:t>
            </a:r>
          </a:p>
          <a:p>
            <a:pPr marL="1428750" lvl="2" indent="-571500"/>
            <a:r>
              <a:rPr lang="en-US" altLang="en-US" sz="2400" b="1" dirty="0" smtClean="0"/>
              <a:t>Pray 5 times/day facing Mecca.</a:t>
            </a:r>
          </a:p>
          <a:p>
            <a:pPr marL="1428750" lvl="2" indent="-571500"/>
            <a:r>
              <a:rPr lang="en-US" altLang="en-US" sz="2400" b="1" dirty="0" smtClean="0"/>
              <a:t>Give alms to the poor.</a:t>
            </a:r>
          </a:p>
          <a:p>
            <a:pPr marL="1428750" lvl="2" indent="-571500"/>
            <a:r>
              <a:rPr lang="en-US" altLang="en-US" sz="2400" b="1" dirty="0" smtClean="0"/>
              <a:t>Abstain from food and smoking during Ramadan (month-long celebration of revelations to Muhammad).</a:t>
            </a:r>
          </a:p>
          <a:p>
            <a:pPr marL="1428750" lvl="2" indent="-571500"/>
            <a:r>
              <a:rPr lang="en-US" altLang="en-US" sz="2400" b="1" dirty="0" smtClean="0"/>
              <a:t>Make pilgrimage (hajj) to Mecca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3D80DA-C1A4-4109-99B6-CDDB651B3FB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0" y="3876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Islam: Origins and Tenets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5973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56272DA-989E-41AC-A8E8-01B0276B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86381-CA9F-400F-8FD4-D2A0EB2204DD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248400"/>
            <a:ext cx="8305800" cy="400110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Prayer hall of the Great Mosque, Córdoba, Spain, eighth to tenth centuries. </a:t>
            </a: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7772400" cy="619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62DF67-6888-4263-8783-2F2612C9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898015-EDF3-4891-9345-FB9097EDFB98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248400"/>
            <a:ext cx="7772400" cy="400110"/>
          </a:xfrm>
        </p:spPr>
        <p:txBody>
          <a:bodyPr/>
          <a:lstStyle/>
          <a:p>
            <a:pPr eaLnBrk="1" hangingPunct="1"/>
            <a:r>
              <a:rPr lang="en-US" altLang="en-US" sz="2000" b="1" dirty="0" err="1" smtClean="0"/>
              <a:t>Maqsura</a:t>
            </a:r>
            <a:r>
              <a:rPr lang="en-US" altLang="en-US" sz="2000" b="1" dirty="0" smtClean="0"/>
              <a:t> of the Great Mosque, Córdoba, Spain, 961–965.</a:t>
            </a:r>
          </a:p>
        </p:txBody>
      </p:sp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0"/>
            <a:ext cx="73152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F18AF9-ABDC-481C-929D-237A75D7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66FB29-4C9E-4497-867D-506FC06F0CBC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-4762" y="152400"/>
            <a:ext cx="4191000" cy="646331"/>
          </a:xfrm>
        </p:spPr>
        <p:txBody>
          <a:bodyPr/>
          <a:lstStyle/>
          <a:p>
            <a:pPr eaLnBrk="1" hangingPunct="1"/>
            <a:r>
              <a:rPr lang="en-US" altLang="en-US" sz="1800" b="1" dirty="0" smtClean="0"/>
              <a:t>Dome in front of the </a:t>
            </a:r>
            <a:r>
              <a:rPr lang="en-US" altLang="en-US" sz="1800" b="1" dirty="0" err="1" smtClean="0"/>
              <a:t>mihrab</a:t>
            </a:r>
            <a:r>
              <a:rPr lang="en-US" altLang="en-US" sz="1800" b="1" dirty="0" smtClean="0"/>
              <a:t> of the Great Mosque, Córdoba, Spain, 961–965. </a:t>
            </a: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0"/>
            <a:ext cx="4500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B82FCC-E189-4701-AD57-B0DC8177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8B3ACA-CA80-4398-916D-810E9FED9128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1786" y="49161"/>
            <a:ext cx="9067801" cy="1015663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Confronting lions and palm tree, fragment of a textile said to be from </a:t>
            </a:r>
            <a:r>
              <a:rPr lang="en-US" altLang="en-US" sz="2000" b="1" dirty="0" err="1" smtClean="0"/>
              <a:t>Zandana</a:t>
            </a:r>
            <a:r>
              <a:rPr lang="en-US" altLang="en-US" sz="2000" b="1" dirty="0" smtClean="0"/>
              <a:t>, near Bukhara, Uzbekistan, eighth century. Silk compound twill, 2’ 11” x 2’ 9 1/2”. </a:t>
            </a:r>
            <a:r>
              <a:rPr lang="en-US" altLang="en-US" sz="2000" b="1" dirty="0" err="1" smtClean="0"/>
              <a:t>Musée</a:t>
            </a:r>
            <a:r>
              <a:rPr lang="en-US" altLang="en-US" sz="2000" b="1" dirty="0" smtClean="0"/>
              <a:t> </a:t>
            </a:r>
            <a:r>
              <a:rPr lang="en-US" altLang="en-US" sz="2000" b="1" dirty="0" err="1" smtClean="0"/>
              <a:t>Historique</a:t>
            </a:r>
            <a:r>
              <a:rPr lang="en-US" altLang="en-US" sz="2000" b="1" dirty="0" smtClean="0"/>
              <a:t> de Lorraine, Nancy. 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52534"/>
            <a:ext cx="5206277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8DD9992F-AA82-4687-82BD-F70156A45BE3}" type="slidenum">
              <a:rPr lang="en-US" altLang="en-US" sz="1400" b="0">
                <a:latin typeface="Garamond" panose="02020404030301010803" pitchFamily="18" charset="0"/>
              </a:rPr>
              <a:pPr/>
              <a:t>24</a:t>
            </a:fld>
            <a:endParaRPr lang="en-US" altLang="en-US" sz="1400" b="0">
              <a:latin typeface="Garamond" panose="02020404030301010803" pitchFamily="18" charset="0"/>
            </a:endParaRP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7374" y="0"/>
            <a:ext cx="4267200" cy="1323439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SULAYMAN</a:t>
            </a:r>
            <a:r>
              <a:rPr lang="en-US" altLang="en-US" sz="2000" b="1" dirty="0" smtClean="0"/>
              <a:t>, Ewer in the form of a bird, 796. Brass with silver and copper inlay, 1</a:t>
            </a:r>
            <a:r>
              <a:rPr lang="ja-JP" altLang="en-US" sz="2000" b="1" dirty="0" smtClean="0"/>
              <a:t>’</a:t>
            </a:r>
            <a:r>
              <a:rPr lang="en-US" altLang="ja-JP" sz="2000" b="1" dirty="0" smtClean="0"/>
              <a:t> 3</a:t>
            </a:r>
            <a:r>
              <a:rPr lang="ja-JP" altLang="en-US" sz="2000" b="1" dirty="0" smtClean="0"/>
              <a:t>”</a:t>
            </a:r>
            <a:r>
              <a:rPr lang="en-US" altLang="ja-JP" sz="2000" b="1" dirty="0" smtClean="0"/>
              <a:t> high. Hermitage, Saint Petersburg.</a:t>
            </a:r>
            <a:endParaRPr lang="en-US" altLang="en-US" sz="2000" b="1" dirty="0" smtClean="0"/>
          </a:p>
        </p:txBody>
      </p:sp>
      <p:pic>
        <p:nvPicPr>
          <p:cNvPr id="67587" name="Picture 3" descr=" 13-15.jpg                                                      0000AA89schmoopy                       BC89C2C8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0"/>
            <a:ext cx="4500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98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FF8B236-06CA-456A-84DA-795E7ACF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B15570-DEFB-42A9-9998-6572AD1DFC38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29497" y="0"/>
            <a:ext cx="8686800" cy="923330"/>
          </a:xfrm>
        </p:spPr>
        <p:txBody>
          <a:bodyPr/>
          <a:lstStyle/>
          <a:p>
            <a:pPr eaLnBrk="1" hangingPunct="1"/>
            <a:r>
              <a:rPr lang="en-US" altLang="en-US" sz="1800" b="1" dirty="0" smtClean="0"/>
              <a:t>Koran page with beginning of surah 18, al-</a:t>
            </a:r>
            <a:r>
              <a:rPr lang="en-US" altLang="en-US" sz="1800" b="1" dirty="0" err="1" smtClean="0"/>
              <a:t>Kahf</a:t>
            </a:r>
            <a:r>
              <a:rPr lang="en-US" altLang="en-US" sz="1800" b="1" dirty="0" smtClean="0"/>
              <a:t> (The Cave), ninth or early tenth century. Ink and gold on vellum, 7 1/4” x 10 1/4”. Chester Beatty Library and Oriental Art Gallery, Dublin</a:t>
            </a:r>
            <a:r>
              <a:rPr lang="en-US" altLang="en-US" b="1" dirty="0" smtClean="0"/>
              <a:t>.</a:t>
            </a:r>
          </a:p>
        </p:txBody>
      </p:sp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064815"/>
            <a:ext cx="8382000" cy="579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1644ED-8FCC-41C6-AAC9-8BCF1C00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8893-4C37-4A92-B2B4-2C3E3862F8AA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-29497" y="152400"/>
            <a:ext cx="3200400" cy="1015663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SINAN, Mosque of </a:t>
            </a:r>
            <a:r>
              <a:rPr lang="en-US" altLang="en-US" sz="2000" b="1" dirty="0" err="1" smtClean="0"/>
              <a:t>Selim</a:t>
            </a:r>
            <a:r>
              <a:rPr lang="en-US" altLang="en-US" sz="2000" b="1" dirty="0" smtClean="0"/>
              <a:t> II, Edirne, Turkey, 1568–1575.</a:t>
            </a:r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0"/>
            <a:ext cx="54340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DF415C-C965-4092-A922-CBA1A0A2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12DD5-E5A5-4282-91AB-A0CB23582327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150114"/>
            <a:ext cx="8686800" cy="707886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ANTHEMIUS OF TRALLES and ISIDORUS OF MILETUS, </a:t>
            </a:r>
            <a:r>
              <a:rPr lang="en-US" altLang="en-US" sz="2000" b="1" dirty="0" err="1" smtClean="0"/>
              <a:t>Hagia</a:t>
            </a:r>
            <a:r>
              <a:rPr lang="en-US" altLang="en-US" sz="2000" b="1" dirty="0" smtClean="0"/>
              <a:t> Sophia (view facing north), Constantinople (Istanbul), Turkey, 532–537. 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0531"/>
            <a:ext cx="7239000" cy="599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26B89EC-4D71-4F48-9C0C-29F262F5475A}" type="slidenum">
              <a:rPr lang="en-US" altLang="en-US" sz="1400" b="0">
                <a:latin typeface="Garamond" panose="02020404030301010803" pitchFamily="18" charset="0"/>
              </a:rPr>
              <a:pPr/>
              <a:t>28</a:t>
            </a:fld>
            <a:endParaRPr lang="en-US" altLang="en-US" sz="1400" b="0">
              <a:latin typeface="Garamond" panose="02020404030301010803" pitchFamily="18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9937" y="5483225"/>
            <a:ext cx="7848600" cy="403285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SINAN</a:t>
            </a:r>
            <a:r>
              <a:rPr lang="en-US" altLang="en-US" sz="2000" b="1" dirty="0" smtClean="0"/>
              <a:t>, interior of the Mosque of </a:t>
            </a:r>
            <a:r>
              <a:rPr lang="en-US" altLang="en-US" sz="2000" b="1" dirty="0" err="1" smtClean="0"/>
              <a:t>Selim</a:t>
            </a:r>
            <a:r>
              <a:rPr lang="en-US" altLang="en-US" sz="2000" b="1" dirty="0" smtClean="0"/>
              <a:t> II, Edirne, Turkey, 1568–1575.</a:t>
            </a:r>
          </a:p>
        </p:txBody>
      </p:sp>
      <p:pic>
        <p:nvPicPr>
          <p:cNvPr id="87043" name="Picture 1" descr="fig_10-2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13"/>
            <a:ext cx="8169275" cy="544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38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5C6D06-077F-4BFC-992F-B6D8E2FF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EF3AE-BDB4-42B5-A640-8F4E9612BAC3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438401" cy="3170099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ANTHEMIUS OF TRALLES and ISIDORUS OF MILETUS, interior of </a:t>
            </a:r>
            <a:r>
              <a:rPr lang="en-US" altLang="en-US" sz="2000" b="1" dirty="0" err="1" smtClean="0"/>
              <a:t>Hagia</a:t>
            </a:r>
            <a:r>
              <a:rPr lang="en-US" altLang="en-US" sz="2000" b="1" dirty="0" smtClean="0"/>
              <a:t> Sophia (view facing southwest), Constantinople (Istanbul), Turkey, 532–537. </a:t>
            </a:r>
          </a:p>
        </p:txBody>
      </p:sp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0"/>
            <a:ext cx="6273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58AE84C-37FF-4E95-A490-5A2FD9D7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4F6033-5B6A-459B-B5C5-AE4F952F72F8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>
          <a:xfrm>
            <a:off x="152400" y="240890"/>
            <a:ext cx="5029200" cy="707886"/>
          </a:xfrm>
        </p:spPr>
        <p:txBody>
          <a:bodyPr/>
          <a:lstStyle/>
          <a:p>
            <a:pPr eaLnBrk="1" hangingPunct="1"/>
            <a:r>
              <a:rPr lang="en-US" altLang="en-US" sz="2000" b="1" dirty="0" err="1" smtClean="0"/>
              <a:t>Ka’aba</a:t>
            </a:r>
            <a:r>
              <a:rPr lang="en-US" altLang="en-US" sz="2000" b="1" dirty="0" smtClean="0"/>
              <a:t>, Mecca, Saudi Arabia, pre-Islamic in date</a:t>
            </a:r>
          </a:p>
        </p:txBody>
      </p:sp>
      <p:pic>
        <p:nvPicPr>
          <p:cNvPr id="6" name="Picture 3" descr="Photograph depicting the Kaaba at Mecca surrounded by pilgrim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296107" cy="552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83BC400-9D2E-46C2-A094-445C79DC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9874A1-182C-4788-A37E-29902707115E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8" y="76200"/>
            <a:ext cx="3810000" cy="1631216"/>
          </a:xfrm>
        </p:spPr>
        <p:txBody>
          <a:bodyPr/>
          <a:lstStyle/>
          <a:p>
            <a:pPr eaLnBrk="1" hangingPunct="1"/>
            <a:r>
              <a:rPr lang="en-US" altLang="en-US" sz="2000" b="1" dirty="0" err="1" smtClean="0"/>
              <a:t>Mihrab</a:t>
            </a:r>
            <a:r>
              <a:rPr lang="en-US" altLang="en-US" sz="2000" b="1" dirty="0" smtClean="0"/>
              <a:t> from the Madrasa </a:t>
            </a:r>
            <a:r>
              <a:rPr lang="en-US" altLang="en-US" sz="2000" b="1" dirty="0" err="1" smtClean="0"/>
              <a:t>Imami</a:t>
            </a:r>
            <a:r>
              <a:rPr lang="en-US" altLang="en-US" sz="2000" b="1" dirty="0" smtClean="0"/>
              <a:t>, Isfahan, Iran, ca. 1354. Glazed mosaic tilework, 11’ 3” X 7’ 6”. Metropolitan Museum of Art, New York.</a:t>
            </a:r>
          </a:p>
        </p:txBody>
      </p:sp>
      <p:pic>
        <p:nvPicPr>
          <p:cNvPr id="542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0"/>
            <a:ext cx="48180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0" y="5943600"/>
            <a:ext cx="9144000" cy="352425"/>
          </a:xfrm>
          <a:prstGeom prst="rect">
            <a:avLst/>
          </a:prstGeo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b="1" dirty="0" smtClean="0">
                <a:solidFill>
                  <a:srgbClr val="BFBFBF"/>
                </a:solidFill>
                <a:latin typeface="+mn-lt"/>
                <a:cs typeface="Arial" panose="020B0604020202020204" pitchFamily="34" charset="0"/>
              </a:rPr>
              <a:t>Masjid al-</a:t>
            </a:r>
            <a:r>
              <a:rPr lang="en-US" altLang="en-US" sz="2000" b="1" dirty="0" err="1" smtClean="0">
                <a:solidFill>
                  <a:srgbClr val="BFBFBF"/>
                </a:solidFill>
                <a:latin typeface="+mn-lt"/>
                <a:cs typeface="Arial" panose="020B0604020202020204" pitchFamily="34" charset="0"/>
              </a:rPr>
              <a:t>Nabawi</a:t>
            </a:r>
            <a:r>
              <a:rPr lang="en-US" altLang="en-US" sz="2000" b="1" dirty="0" smtClean="0">
                <a:solidFill>
                  <a:srgbClr val="BFBFBF"/>
                </a:solidFill>
                <a:latin typeface="+mn-lt"/>
                <a:cs typeface="Arial" panose="020B0604020202020204" pitchFamily="34" charset="0"/>
              </a:rPr>
              <a:t> (The Prophet’s Mosque), Medina, Saudi Arabia</a:t>
            </a:r>
          </a:p>
          <a:p>
            <a:r>
              <a:rPr lang="en-US" altLang="en-US" sz="2000" b="1" dirty="0" smtClean="0">
                <a:solidFill>
                  <a:srgbClr val="BFBFBF"/>
                </a:solidFill>
                <a:latin typeface="+mn-lt"/>
                <a:cs typeface="Arial" panose="020B0604020202020204" pitchFamily="34" charset="0"/>
              </a:rPr>
              <a:t>Islam dates its beginnings from the </a:t>
            </a:r>
            <a:r>
              <a:rPr lang="en-US" altLang="en-US" sz="2000" b="1" dirty="0" err="1" smtClean="0">
                <a:solidFill>
                  <a:srgbClr val="BFBFBF"/>
                </a:solidFill>
                <a:latin typeface="+mn-lt"/>
                <a:cs typeface="Arial" panose="020B0604020202020204" pitchFamily="34" charset="0"/>
              </a:rPr>
              <a:t>Hijra</a:t>
            </a:r>
            <a:r>
              <a:rPr lang="en-US" altLang="en-US" sz="2000" b="1" dirty="0" smtClean="0">
                <a:solidFill>
                  <a:srgbClr val="BFBFBF"/>
                </a:solidFill>
                <a:latin typeface="+mn-lt"/>
                <a:cs typeface="Arial" panose="020B0604020202020204" pitchFamily="34" charset="0"/>
              </a:rPr>
              <a:t> (emigration) occurred in 622 CE = Year 1 in the Muslim calendar.</a:t>
            </a:r>
          </a:p>
        </p:txBody>
      </p:sp>
      <p:pic>
        <p:nvPicPr>
          <p:cNvPr id="15363" name="Picture 1" descr="Photograph of the Mosque of the Prophet Muhammad at Medina.  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40" y="152400"/>
            <a:ext cx="7959519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00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414A596-94B3-4E55-AF6C-2E35D2E7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D2F0DB-BCA5-4BE0-BF83-83BF09B6217C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1267" name="Rectangle 5"/>
          <p:cNvSpPr>
            <a:spLocks noGrp="1" noChangeArrowheads="1"/>
          </p:cNvSpPr>
          <p:nvPr>
            <p:ph type="title"/>
          </p:nvPr>
        </p:nvSpPr>
        <p:spPr>
          <a:xfrm>
            <a:off x="228599" y="6172200"/>
            <a:ext cx="7502939" cy="707886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Plan of the house of the Prophet, Muhammad, Medina, c. 632</a:t>
            </a:r>
          </a:p>
        </p:txBody>
      </p:sp>
      <p:pic>
        <p:nvPicPr>
          <p:cNvPr id="11268" name="Picture 4" descr="isl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6207539" cy="5867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8698"/>
            <a:ext cx="7772400" cy="707886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Haram al-Sharif, Jerusalem. Site of Dome of the Rock and Al-Aqsa Mosque. Former site of Jewish Temple.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96041"/>
            <a:ext cx="7162800" cy="53777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3D80DA-C1A4-4109-99B6-CDDB651B3FB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6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7756D29-EFF2-4570-AEDE-05F7FDDD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BA420-C9CF-4C03-A2C5-458F9C724A99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943600"/>
            <a:ext cx="7772400" cy="400110"/>
          </a:xfrm>
        </p:spPr>
        <p:txBody>
          <a:bodyPr/>
          <a:lstStyle/>
          <a:p>
            <a:pPr eaLnBrk="1" hangingPunct="1"/>
            <a:r>
              <a:rPr lang="en-US" altLang="en-US" sz="2000" b="1" dirty="0" err="1" smtClean="0"/>
              <a:t>Abd</a:t>
            </a:r>
            <a:r>
              <a:rPr lang="en-US" altLang="en-US" sz="2000" b="1" dirty="0" smtClean="0"/>
              <a:t> al-Malik, Dome of the Rock, Jerusalem, 687–692.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8B2B2B1-DB8E-4179-8FC0-B348E5EE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BD4990-8CDC-449E-910F-99C77C771B66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3276600" cy="707886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Interior of the Dome of the Rock, Jerusalem, 687–692.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0"/>
            <a:ext cx="54371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46CFD0-4C21-46A3-B3B8-74FE48D4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1AD2B-B062-447E-8660-40A6EA4E557E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741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4452937"/>
            <a:ext cx="8991600" cy="707886"/>
          </a:xfrm>
        </p:spPr>
        <p:txBody>
          <a:bodyPr/>
          <a:lstStyle/>
          <a:p>
            <a:pPr eaLnBrk="1" hangingPunct="1"/>
            <a:r>
              <a:rPr lang="en-US" altLang="en-US" sz="2000" b="1" dirty="0" smtClean="0"/>
              <a:t>Model of the Church of the Holy </a:t>
            </a:r>
            <a:r>
              <a:rPr lang="en-US" altLang="en-US" sz="2000" b="1" dirty="0" err="1" smtClean="0"/>
              <a:t>Sepulchre</a:t>
            </a:r>
            <a:r>
              <a:rPr lang="en-US" altLang="en-US" sz="2000" b="1" dirty="0" smtClean="0"/>
              <a:t>, Jerusalem, at the time of its construction by Constantine, c. 325.</a:t>
            </a:r>
          </a:p>
        </p:txBody>
      </p:sp>
      <p:pic>
        <p:nvPicPr>
          <p:cNvPr id="17412" name="Picture 4" descr="isl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229600" cy="3986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Tamsters:Applications (Mac OS 9):Microsoft Office 2001:Templates:My Templates:title.pot</Template>
  <TotalTime>1120</TotalTime>
  <Words>730</Words>
  <Application>Microsoft Office PowerPoint</Application>
  <PresentationFormat>On-screen Show (4:3)</PresentationFormat>
  <Paragraphs>95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MS PGothic</vt:lpstr>
      <vt:lpstr>Arial</vt:lpstr>
      <vt:lpstr>Garamond</vt:lpstr>
      <vt:lpstr>Times</vt:lpstr>
      <vt:lpstr>title</vt:lpstr>
      <vt:lpstr>The Islamic World: 622-1575 CE</vt:lpstr>
      <vt:lpstr>PowerPoint Presentation</vt:lpstr>
      <vt:lpstr>Ka’aba, Mecca, Saudi Arabia, pre-Islamic in date</vt:lpstr>
      <vt:lpstr>PowerPoint Presentation</vt:lpstr>
      <vt:lpstr>Plan of the house of the Prophet, Muhammad, Medina, c. 632</vt:lpstr>
      <vt:lpstr>Haram al-Sharif, Jerusalem. Site of Dome of the Rock and Al-Aqsa Mosque. Former site of Jewish Temple.</vt:lpstr>
      <vt:lpstr>Abd al-Malik, Dome of the Rock, Jerusalem, 687–692.</vt:lpstr>
      <vt:lpstr>Interior of the Dome of the Rock, Jerusalem, 687–692.</vt:lpstr>
      <vt:lpstr>Model of the Church of the Holy Sepulchre, Jerusalem, at the time of its construction by Constantine, c. 325.</vt:lpstr>
      <vt:lpstr>Aerial view of the Great Mosque, Damascus, Syria, 706–715.</vt:lpstr>
      <vt:lpstr>Detail of a mosaic in the courtyard arcade of the Great Mosque, Damascus, Syria, 706–715.</vt:lpstr>
      <vt:lpstr>Detail of a mosaic in the courtyard arcade of the Great Mosque, Damascus, Syria, 706–715.</vt:lpstr>
      <vt:lpstr>Hypostyle hall, Great Mosque, Damascus, c. 706.  Patron: al-Walid</vt:lpstr>
      <vt:lpstr>Mihrab and Minbar, hypostyle hall, Great Mosque, Damascus</vt:lpstr>
      <vt:lpstr>Aerial view of the Great Mosque, Kairouan, Tunisia, ca. 836–875.</vt:lpstr>
      <vt:lpstr>Plan of the Great Mosque, Kairouan, Tunisia, ca. 836–875.</vt:lpstr>
      <vt:lpstr>Malwiya minaret of the Great Mosque, Samarra, Iraq, 848–852.</vt:lpstr>
      <vt:lpstr>Mausoleum of the Samanids, Bukhara, Uzbekistan, early tenth century.</vt:lpstr>
      <vt:lpstr>Aerial view of the Great Mosque (looking east), Córdoba, Spain, 8th to 10th centuries; rededicated as the Cathedral of Saint Mary, 1236.</vt:lpstr>
      <vt:lpstr>Prayer hall of the Great Mosque, Córdoba, Spain, eighth to tenth centuries. </vt:lpstr>
      <vt:lpstr>Maqsura of the Great Mosque, Córdoba, Spain, 961–965.</vt:lpstr>
      <vt:lpstr>Dome in front of the mihrab of the Great Mosque, Córdoba, Spain, 961–965. </vt:lpstr>
      <vt:lpstr>Confronting lions and palm tree, fragment of a textile said to be from Zandana, near Bukhara, Uzbekistan, eighth century. Silk compound twill, 2’ 11” x 2’ 9 1/2”. Musée Historique de Lorraine, Nancy. </vt:lpstr>
      <vt:lpstr>SULAYMAN, Ewer in the form of a bird, 796. Brass with silver and copper inlay, 1’ 3” high. Hermitage, Saint Petersburg.</vt:lpstr>
      <vt:lpstr>Koran page with beginning of surah 18, al-Kahf (The Cave), ninth or early tenth century. Ink and gold on vellum, 7 1/4” x 10 1/4”. Chester Beatty Library and Oriental Art Gallery, Dublin.</vt:lpstr>
      <vt:lpstr>SINAN, Mosque of Selim II, Edirne, Turkey, 1568–1575.</vt:lpstr>
      <vt:lpstr>ANTHEMIUS OF TRALLES and ISIDORUS OF MILETUS, Hagia Sophia (view facing north), Constantinople (Istanbul), Turkey, 532–537. </vt:lpstr>
      <vt:lpstr>SINAN, interior of the Mosque of Selim II, Edirne, Turkey, 1568–1575.</vt:lpstr>
      <vt:lpstr>ANTHEMIUS OF TRALLES and ISIDORUS OF MILETUS, interior of Hagia Sophia (view facing southwest), Constantinople (Istanbul), Turkey, 532–537. </vt:lpstr>
      <vt:lpstr>Mihrab from the Madrasa Imami, Isfahan, Iran, ca. 1354. Glazed mosaic tilework, 11’ 3” X 7’ 6”. Metropolitan Museum of Art, New York.</vt:lpstr>
    </vt:vector>
  </TitlesOfParts>
  <Company>screw 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 McBroom</dc:creator>
  <cp:lastModifiedBy>Britt,Karen</cp:lastModifiedBy>
  <cp:revision>1270</cp:revision>
  <dcterms:created xsi:type="dcterms:W3CDTF">2004-02-25T23:05:51Z</dcterms:created>
  <dcterms:modified xsi:type="dcterms:W3CDTF">2021-03-09T15:09:10Z</dcterms:modified>
</cp:coreProperties>
</file>